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4"/>
  </p:notesMasterIdLst>
  <p:sldIdLst>
    <p:sldId id="256" r:id="rId2"/>
    <p:sldId id="269" r:id="rId3"/>
    <p:sldId id="272" r:id="rId4"/>
    <p:sldId id="271" r:id="rId5"/>
    <p:sldId id="270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94" r:id="rId17"/>
    <p:sldId id="283" r:id="rId18"/>
    <p:sldId id="285" r:id="rId19"/>
    <p:sldId id="284" r:id="rId20"/>
    <p:sldId id="286" r:id="rId21"/>
    <p:sldId id="287" r:id="rId22"/>
    <p:sldId id="289" r:id="rId23"/>
    <p:sldId id="288" r:id="rId24"/>
    <p:sldId id="290" r:id="rId25"/>
    <p:sldId id="291" r:id="rId26"/>
    <p:sldId id="292" r:id="rId27"/>
    <p:sldId id="293" r:id="rId28"/>
    <p:sldId id="296" r:id="rId29"/>
    <p:sldId id="297" r:id="rId30"/>
    <p:sldId id="295" r:id="rId31"/>
    <p:sldId id="298" r:id="rId32"/>
    <p:sldId id="299" r:id="rId33"/>
    <p:sldId id="301" r:id="rId34"/>
    <p:sldId id="302" r:id="rId35"/>
    <p:sldId id="304" r:id="rId36"/>
    <p:sldId id="305" r:id="rId37"/>
    <p:sldId id="306" r:id="rId38"/>
    <p:sldId id="308" r:id="rId39"/>
    <p:sldId id="309" r:id="rId40"/>
    <p:sldId id="310" r:id="rId41"/>
    <p:sldId id="311" r:id="rId42"/>
    <p:sldId id="268" r:id="rId43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60"/>
  </p:normalViewPr>
  <p:slideViewPr>
    <p:cSldViewPr>
      <p:cViewPr varScale="1">
        <p:scale>
          <a:sx n="82" d="100"/>
          <a:sy n="82" d="100"/>
        </p:scale>
        <p:origin x="893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99182919-998B-42CD-9DD4-28E732743AA0}" type="datetimeFigureOut">
              <a:rPr lang="zh-TW" altLang="en-US"/>
              <a:pPr>
                <a:defRPr/>
              </a:pPr>
              <a:t>2022/3/18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AFAA845-0A18-4646-9419-B7608C9070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5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AA845-0A18-4646-9419-B7608C9070BE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413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AA845-0A18-4646-9419-B7608C9070BE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177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AA845-0A18-4646-9419-B7608C9070BE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03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AA845-0A18-4646-9419-B7608C9070BE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98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3" descr="3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91440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14" descr="3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339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2024063" y="5516563"/>
            <a:ext cx="5316537" cy="712787"/>
            <a:chOff x="1338" y="3447"/>
            <a:chExt cx="3349" cy="449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1837" y="3475"/>
              <a:ext cx="2850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r>
                <a:rPr kumimoji="0" lang="en-US" altLang="zh-TW" sz="2100">
                  <a:solidFill>
                    <a:schemeClr val="bg2"/>
                  </a:solidFill>
                  <a:ea typeface="Batang" pitchFamily="18" charset="-127"/>
                </a:rPr>
                <a:t>Department of Electrical Engineering</a:t>
              </a:r>
            </a:p>
            <a:p>
              <a:pPr eaLnBrk="1" hangingPunct="1">
                <a:defRPr/>
              </a:pPr>
              <a:r>
                <a:rPr kumimoji="0" lang="en-US" altLang="zh-TW" sz="1600">
                  <a:solidFill>
                    <a:schemeClr val="bg2"/>
                  </a:solidFill>
                  <a:ea typeface="Batang" pitchFamily="18" charset="-127"/>
                </a:rPr>
                <a:t>National Tsing-Hua University, HsinChu, Taiwan</a:t>
              </a:r>
            </a:p>
          </p:txBody>
        </p:sp>
        <p:pic>
          <p:nvPicPr>
            <p:cNvPr id="8" name="Picture 5" descr="校徽"/>
            <p:cNvPicPr>
              <a:picLocks noChangeAspect="1" noChangeArrowheads="1"/>
            </p:cNvPicPr>
            <p:nvPr/>
          </p:nvPicPr>
          <p:blipFill>
            <a:blip r:embed="rId3" cstate="print">
              <a:lum bright="6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3447"/>
              <a:ext cx="454" cy="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圖片 13" descr="3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339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836613"/>
            <a:ext cx="8285163" cy="158427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979712" y="3860800"/>
            <a:ext cx="5897462" cy="14382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500"/>
            </a:lvl1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737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15148-8012-44EE-962A-F499349DB7E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594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1150" y="215900"/>
            <a:ext cx="2087563" cy="59499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215900"/>
            <a:ext cx="6113462" cy="59499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CC1054-F17E-420A-B5E8-31450FFFE8A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956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288" y="215900"/>
            <a:ext cx="8353425" cy="4397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95288" y="908050"/>
            <a:ext cx="4100512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100513" cy="25527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613150"/>
            <a:ext cx="4100513" cy="25527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5D8F3-3FE7-4330-A4BF-8D2BE9E12FF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929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288" y="215900"/>
            <a:ext cx="8353425" cy="4397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95288" y="908050"/>
            <a:ext cx="4100512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100513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D3C57-1E29-4024-A243-16C53B9A160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56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924300" y="6381750"/>
            <a:ext cx="1439863" cy="2873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336DD-90F7-4FE0-B0C5-4055F923B7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40919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0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221163"/>
            <a:ext cx="1641475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988840"/>
            <a:ext cx="7772400" cy="1362075"/>
          </a:xfrm>
        </p:spPr>
        <p:txBody>
          <a:bodyPr/>
          <a:lstStyle>
            <a:lvl1pPr algn="r">
              <a:defRPr sz="3800" b="1" cap="all">
                <a:solidFill>
                  <a:schemeClr val="accent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3568" y="3356992"/>
            <a:ext cx="6696744" cy="1500187"/>
          </a:xfrm>
        </p:spPr>
        <p:txBody>
          <a:bodyPr/>
          <a:lstStyle>
            <a:lvl1pPr marL="0" indent="0">
              <a:buFont typeface="Wingdings" pitchFamily="2" charset="2"/>
              <a:buChar char="Ø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0DC687-0102-45F2-9631-A0F246C73A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58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95288" y="908050"/>
            <a:ext cx="4100512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100513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F9D67-3E3C-48D2-8DBD-24ED47D50A4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24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A5E90-D045-44A9-94C5-8A282E51457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6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11CEDA-D21A-4BBB-9A18-99147B68ECA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02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EE8F0-DB02-427B-B57F-C5044EC955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493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44114-617A-4F1B-AE03-78DD955C846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>
          <a:xfrm>
            <a:off x="971550" y="6381750"/>
            <a:ext cx="2087563" cy="3460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9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B16FA-3104-4BA3-B33E-412A227D535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>
          <a:xfrm>
            <a:off x="971550" y="6381750"/>
            <a:ext cx="2087563" cy="3460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833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2" descr="2.png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-12700"/>
            <a:ext cx="44704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Box 9"/>
          <p:cNvSpPr txBox="1">
            <a:spLocks noChangeArrowheads="1"/>
          </p:cNvSpPr>
          <p:nvPr/>
        </p:nvSpPr>
        <p:spPr bwMode="auto">
          <a:xfrm>
            <a:off x="6659563" y="6345238"/>
            <a:ext cx="2227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kumimoji="0" lang="en-US" altLang="zh-TW" sz="1100">
                <a:solidFill>
                  <a:schemeClr val="bg2"/>
                </a:solidFill>
                <a:latin typeface="Georgia" pitchFamily="18" charset="0"/>
                <a:ea typeface="標楷體" pitchFamily="65" charset="-120"/>
              </a:rPr>
              <a:t>Dept. of Electrical Engineering</a:t>
            </a:r>
          </a:p>
          <a:p>
            <a:pPr eaLnBrk="1" hangingPunct="1">
              <a:defRPr/>
            </a:pPr>
            <a:r>
              <a:rPr kumimoji="0" lang="en-US" altLang="zh-TW" sz="900">
                <a:solidFill>
                  <a:schemeClr val="folHlink"/>
                </a:solidFill>
                <a:latin typeface="Georgia" pitchFamily="18" charset="0"/>
                <a:ea typeface="標楷體" pitchFamily="65" charset="-120"/>
              </a:rPr>
              <a:t>National Tsing Hua University, Taiwan  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215900"/>
            <a:ext cx="835342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908050"/>
            <a:ext cx="835342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79838" y="6381750"/>
            <a:ext cx="15843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500">
                <a:ea typeface="標楷體" pitchFamily="65" charset="-120"/>
              </a:defRPr>
            </a:lvl1pPr>
          </a:lstStyle>
          <a:p>
            <a:pPr>
              <a:defRPr/>
            </a:pPr>
            <a:fld id="{651163FE-10E8-4AB8-8DCF-AE5858DD442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Line 13"/>
          <p:cNvSpPr>
            <a:spLocks noChangeShapeType="1"/>
          </p:cNvSpPr>
          <p:nvPr/>
        </p:nvSpPr>
        <p:spPr bwMode="auto">
          <a:xfrm flipV="1">
            <a:off x="323850" y="6308725"/>
            <a:ext cx="84963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2" name="Line 17"/>
          <p:cNvSpPr>
            <a:spLocks noChangeShapeType="1"/>
          </p:cNvSpPr>
          <p:nvPr/>
        </p:nvSpPr>
        <p:spPr bwMode="auto">
          <a:xfrm flipV="1">
            <a:off x="323850" y="765175"/>
            <a:ext cx="8496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3" name="Line 18"/>
          <p:cNvSpPr>
            <a:spLocks noChangeShapeType="1"/>
          </p:cNvSpPr>
          <p:nvPr/>
        </p:nvSpPr>
        <p:spPr bwMode="auto">
          <a:xfrm flipV="1">
            <a:off x="322263" y="6346825"/>
            <a:ext cx="84963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87" r:id="rId4"/>
    <p:sldLayoutId id="2147484288" r:id="rId5"/>
    <p:sldLayoutId id="2147484289" r:id="rId6"/>
    <p:sldLayoutId id="2147484290" r:id="rId7"/>
    <p:sldLayoutId id="2147484298" r:id="rId8"/>
    <p:sldLayoutId id="2147484299" r:id="rId9"/>
    <p:sldLayoutId id="2147484291" r:id="rId10"/>
    <p:sldLayoutId id="2147484292" r:id="rId11"/>
    <p:sldLayoutId id="2147484293" r:id="rId12"/>
    <p:sldLayoutId id="214748429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9pPr>
    </p:titleStyle>
    <p:bodyStyle>
      <a:lvl1pPr marL="381000" indent="-3810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838200" indent="-3810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2pPr>
      <a:lvl3pPr marL="1295400" indent="-3810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har char="o"/>
        <a:defRPr kumimoji="1" sz="2400">
          <a:solidFill>
            <a:schemeClr val="tx1"/>
          </a:solidFill>
          <a:latin typeface="+mn-lt"/>
          <a:ea typeface="+mn-ea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ctrTitle"/>
          </p:nvPr>
        </p:nvSpPr>
        <p:spPr>
          <a:xfrm>
            <a:off x="0" y="1844675"/>
            <a:ext cx="9144000" cy="1584325"/>
          </a:xfrm>
        </p:spPr>
        <p:txBody>
          <a:bodyPr/>
          <a:lstStyle/>
          <a:p>
            <a:r>
              <a:rPr lang="en-US" altLang="zh-TW" dirty="0"/>
              <a:t>Decision Trees &amp; Random Forest</a:t>
            </a:r>
            <a:endParaRPr lang="zh-TW" altLang="zh-TW" dirty="0"/>
          </a:p>
        </p:txBody>
      </p:sp>
      <p:sp>
        <p:nvSpPr>
          <p:cNvPr id="7171" name="副標題 2"/>
          <p:cNvSpPr>
            <a:spLocks noGrp="1"/>
          </p:cNvSpPr>
          <p:nvPr>
            <p:ph type="subTitle" sz="quarter" idx="1"/>
          </p:nvPr>
        </p:nvSpPr>
        <p:spPr>
          <a:xfrm>
            <a:off x="0" y="4006850"/>
            <a:ext cx="9144000" cy="1438275"/>
          </a:xfrm>
        </p:spPr>
        <p:txBody>
          <a:bodyPr/>
          <a:lstStyle/>
          <a:p>
            <a:pPr eaLnBrk="1" hangingPunct="1"/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陳昭維、林禹陞</a:t>
            </a:r>
            <a:endParaRPr lang="en-US" altLang="zh-TW" dirty="0"/>
          </a:p>
          <a:p>
            <a:pPr eaLnBrk="1" hangingPunct="1"/>
            <a:r>
              <a:rPr lang="zh-TW" altLang="en-US" dirty="0"/>
              <a:t>日期</a:t>
            </a:r>
            <a:r>
              <a:rPr lang="en-US" altLang="zh-TW" dirty="0"/>
              <a:t>: 03/18/22</a:t>
            </a:r>
            <a:endParaRPr lang="zh-TW" altLang="en-US" dirty="0"/>
          </a:p>
          <a:p>
            <a:pPr eaLnBrk="1" hangingPunct="1"/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9B573A-33ED-487A-9728-B1FF14EE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Trees and Implementation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A4E429-116F-485B-94AB-A8D5B53B4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950" y="1069145"/>
            <a:ext cx="3686689" cy="46774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DA6824-F317-4E29-B875-D12E5C73E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D2F0D0-295F-475A-AB7A-9DFCCDF1ADFF}"/>
              </a:ext>
            </a:extLst>
          </p:cNvPr>
          <p:cNvSpPr txBox="1"/>
          <p:nvPr/>
        </p:nvSpPr>
        <p:spPr>
          <a:xfrm>
            <a:off x="5940401" y="170080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0.364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89DC6D7-B295-4F53-B49B-7691B5E492B2}"/>
              </a:ext>
            </a:extLst>
          </p:cNvPr>
          <p:cNvSpPr txBox="1"/>
          <p:nvPr/>
        </p:nvSpPr>
        <p:spPr>
          <a:xfrm>
            <a:off x="5940401" y="3154724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0.360 , This is smallest Gini impurity value, thus we use it as root node.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55E5AB-F331-4FE3-AA1D-AC3CB5635741}"/>
              </a:ext>
            </a:extLst>
          </p:cNvPr>
          <p:cNvSpPr txBox="1"/>
          <p:nvPr/>
        </p:nvSpPr>
        <p:spPr>
          <a:xfrm>
            <a:off x="5940401" y="53336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0.381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1D8A4F-F5A7-4792-9059-66A925994D98}"/>
              </a:ext>
            </a:extLst>
          </p:cNvPr>
          <p:cNvSpPr/>
          <p:nvPr/>
        </p:nvSpPr>
        <p:spPr>
          <a:xfrm>
            <a:off x="6516216" y="888368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highlight>
                  <a:srgbClr val="C0C0C0"/>
                </a:highlight>
              </a:rPr>
              <a:t>Gini Impurity</a:t>
            </a:r>
            <a:endParaRPr lang="zh-TW" altLang="en-US" b="1" dirty="0">
              <a:highlight>
                <a:srgbClr val="C0C0C0"/>
              </a:highlight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F85FB7E-D3A4-4CAA-AB4D-A9CE0D5F27C6}"/>
              </a:ext>
            </a:extLst>
          </p:cNvPr>
          <p:cNvSpPr/>
          <p:nvPr/>
        </p:nvSpPr>
        <p:spPr bwMode="auto">
          <a:xfrm>
            <a:off x="755576" y="2429415"/>
            <a:ext cx="3571439" cy="2178558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797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7F95A3-C97D-4D66-92BC-EA70440D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Trees and Implementation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564FB98-6627-4B10-8E5B-173F7298D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4231" y="3429000"/>
            <a:ext cx="3486637" cy="143847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1B2D10-6FC0-404C-B2CF-73C8E226E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BCE739-AA8A-4CFE-83EE-6C78A562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32" y="2155650"/>
            <a:ext cx="4096322" cy="15623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BAA256-5558-4BCD-8FC1-822FB0173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95" y="1853449"/>
            <a:ext cx="5201376" cy="26387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7D695B-A120-428D-AD51-1094F81C9B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693"/>
          <a:stretch/>
        </p:blipFill>
        <p:spPr>
          <a:xfrm>
            <a:off x="417374" y="3592485"/>
            <a:ext cx="5172797" cy="224027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CE30EBE-FBF3-4055-B967-28D0E96E1F91}"/>
              </a:ext>
            </a:extLst>
          </p:cNvPr>
          <p:cNvSpPr txBox="1"/>
          <p:nvPr/>
        </p:nvSpPr>
        <p:spPr>
          <a:xfrm>
            <a:off x="1876139" y="1263738"/>
            <a:ext cx="40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Gini impurity for chest pain = 0.3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89BA32-BA13-49B0-93AD-AF5225C45520}"/>
              </a:ext>
            </a:extLst>
          </p:cNvPr>
          <p:cNvSpPr/>
          <p:nvPr/>
        </p:nvSpPr>
        <p:spPr>
          <a:xfrm>
            <a:off x="4067944" y="5572301"/>
            <a:ext cx="420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Gini impurity for blocked arteries = 0.29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9F20DF-D2AD-4396-A318-201859A24537}"/>
              </a:ext>
            </a:extLst>
          </p:cNvPr>
          <p:cNvSpPr/>
          <p:nvPr/>
        </p:nvSpPr>
        <p:spPr bwMode="auto">
          <a:xfrm>
            <a:off x="162787" y="1655871"/>
            <a:ext cx="5201376" cy="24482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A11F4E5-E684-4823-BF67-F0A286B4D3AC}"/>
              </a:ext>
            </a:extLst>
          </p:cNvPr>
          <p:cNvSpPr/>
          <p:nvPr/>
        </p:nvSpPr>
        <p:spPr bwMode="auto">
          <a:xfrm>
            <a:off x="388795" y="3481594"/>
            <a:ext cx="2024565" cy="53857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610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5FEBAD-495C-4418-8CFB-312ED43B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Trees and Implementation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3E049D-1808-4A41-9374-26ED786EA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3740E-CE4B-49E7-A980-EF088B820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12006"/>
          <a:stretch/>
        </p:blipFill>
        <p:spPr>
          <a:xfrm>
            <a:off x="827584" y="1520788"/>
            <a:ext cx="7488832" cy="3816424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BCBF4240-5ABD-42FD-8F43-2E3DA827C6E4}"/>
              </a:ext>
            </a:extLst>
          </p:cNvPr>
          <p:cNvSpPr/>
          <p:nvPr/>
        </p:nvSpPr>
        <p:spPr bwMode="auto">
          <a:xfrm>
            <a:off x="5076056" y="4005064"/>
            <a:ext cx="1368152" cy="10081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877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81E27-CF2C-400B-ABA9-D3D0E208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Trees and Implementation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46E2DA8-502E-4A40-9AB2-DC1D876E8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196752"/>
            <a:ext cx="4953691" cy="190526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BAB8F9-CC94-4A37-9B85-9B425D53C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B386EB-3864-4CBC-8DD2-572B2292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8" t="65403" r="27680" b="24458"/>
          <a:stretch/>
        </p:blipFill>
        <p:spPr>
          <a:xfrm>
            <a:off x="6948264" y="1340768"/>
            <a:ext cx="1080120" cy="439738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08BDE5B4-2577-422C-84DA-778FA00745BE}"/>
              </a:ext>
            </a:extLst>
          </p:cNvPr>
          <p:cNvSpPr/>
          <p:nvPr/>
        </p:nvSpPr>
        <p:spPr bwMode="auto">
          <a:xfrm>
            <a:off x="6804248" y="1052179"/>
            <a:ext cx="1368152" cy="79208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CC82210-1224-4752-8CF2-F58240D523C0}"/>
                  </a:ext>
                </a:extLst>
              </p:cNvPr>
              <p:cNvSpPr txBox="1"/>
              <p:nvPr/>
            </p:nvSpPr>
            <p:spPr>
              <a:xfrm>
                <a:off x="665820" y="3289171"/>
                <a:ext cx="7812360" cy="1115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𝑮𝒊𝒏𝒊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𝒊𝒎𝒑𝒖𝒓𝒊𝒕𝒚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𝒏𝒐𝒅𝒆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𝒂𝒇𝒕𝒆𝒓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𝒔𝒑𝒍𝒊𝒕𝒊𝒏𝒈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b="1" i="1" dirty="0">
                  <a:latin typeface="Cambria Math" panose="02040503050406030204" pitchFamily="18" charset="0"/>
                </a:endParaRPr>
              </a:p>
              <a:p>
                <a:pPr/>
                <a:endParaRPr lang="en-US" altLang="zh-TW" b="1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b="0" dirty="0"/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26+7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26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7+26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26+7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26+7+6+76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26+7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26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7+26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76+6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6+76+27+6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CC82210-1224-4752-8CF2-F58240D52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0" y="3289171"/>
                <a:ext cx="7812360" cy="1115562"/>
              </a:xfrm>
              <a:prstGeom prst="rect">
                <a:avLst/>
              </a:prstGeom>
              <a:blipFill>
                <a:blip r:embed="rId4"/>
                <a:stretch>
                  <a:fillRect l="-624"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2CB92CA-AC31-449E-804D-6B5D7FC941CC}"/>
                  </a:ext>
                </a:extLst>
              </p:cNvPr>
              <p:cNvSpPr txBox="1"/>
              <p:nvPr/>
            </p:nvSpPr>
            <p:spPr>
              <a:xfrm>
                <a:off x="1721897" y="4605799"/>
                <a:ext cx="5226367" cy="16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𝑮𝒊𝒏𝒊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𝒊𝒎𝒑𝒖𝒓𝒊𝒕𝒚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𝒏𝒐𝒅𝒆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𝒃𝒆𝒇𝒐𝒓𝒆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𝒔𝒑𝒍𝒊𝒕𝒊𝒏𝒈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altLang="zh-TW" b="1" i="1" dirty="0">
                  <a:latin typeface="Cambria Math" panose="02040503050406030204" pitchFamily="18" charset="0"/>
                </a:endParaRPr>
              </a:p>
              <a:p>
                <a:pPr/>
                <a:endParaRPr lang="en-US" altLang="zh-TW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102+13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102+13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2CB92CA-AC31-449E-804D-6B5D7FC94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897" y="4605799"/>
                <a:ext cx="5226367" cy="1600375"/>
              </a:xfrm>
              <a:prstGeom prst="rect">
                <a:avLst/>
              </a:prstGeom>
              <a:blipFill>
                <a:blip r:embed="rId5"/>
                <a:stretch>
                  <a:fillRect r="-50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DE84D7D3-5B71-4B1C-973D-1579623F9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22" y="1196752"/>
            <a:ext cx="7812360" cy="395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EE510-8B6C-468C-8E03-82B1EE05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Trees and Implementation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DA768-7116-4A3F-941B-D5EA17BED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Dealing with numerical data with similar approach</a:t>
            </a:r>
          </a:p>
          <a:p>
            <a:pPr lvl="1"/>
            <a:r>
              <a:rPr lang="en-US" altLang="zh-TW" dirty="0"/>
              <a:t>Sort the data</a:t>
            </a:r>
          </a:p>
          <a:p>
            <a:pPr lvl="1"/>
            <a:r>
              <a:rPr lang="en-US" altLang="zh-TW" dirty="0"/>
              <a:t>Calculate average value between each labels.</a:t>
            </a:r>
          </a:p>
          <a:p>
            <a:pPr lvl="1"/>
            <a:r>
              <a:rPr lang="en-US" altLang="zh-TW" dirty="0"/>
              <a:t>Calculate impurity value for each average value as splitting threshold.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Dealing multiple choices with similar approach</a:t>
            </a:r>
          </a:p>
          <a:p>
            <a:pPr lvl="1"/>
            <a:r>
              <a:rPr lang="en-US" altLang="zh-TW" dirty="0"/>
              <a:t>Creating choice combination with it’s power set</a:t>
            </a:r>
          </a:p>
          <a:p>
            <a:pPr lvl="2"/>
            <a:r>
              <a:rPr lang="en-US" altLang="zh-TW" dirty="0"/>
              <a:t>E.g. set of {</a:t>
            </a:r>
            <a:r>
              <a:rPr lang="en-US" altLang="zh-TW" dirty="0">
                <a:solidFill>
                  <a:srgbClr val="FF0000"/>
                </a:solidFill>
              </a:rPr>
              <a:t>red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50"/>
                </a:solidFill>
              </a:rPr>
              <a:t>green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70C0"/>
                </a:solidFill>
              </a:rPr>
              <a:t>blue</a:t>
            </a:r>
            <a:r>
              <a:rPr lang="en-US" altLang="zh-TW" dirty="0"/>
              <a:t>} then {</a:t>
            </a:r>
            <a:r>
              <a:rPr lang="en-US" altLang="zh-TW" dirty="0">
                <a:solidFill>
                  <a:srgbClr val="00B050"/>
                </a:solidFill>
              </a:rPr>
              <a:t>green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70C0"/>
                </a:solidFill>
              </a:rPr>
              <a:t>blue</a:t>
            </a:r>
            <a:r>
              <a:rPr lang="en-US" altLang="zh-TW" dirty="0"/>
              <a:t>} is one way</a:t>
            </a:r>
          </a:p>
          <a:p>
            <a:pPr lvl="1"/>
            <a:r>
              <a:rPr lang="en-US" altLang="zh-TW" dirty="0"/>
              <a:t>Then calculate the impurity score that we did before.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7D98A7-C288-4BDB-BA32-C0D0273EA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377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189F6-FB97-4139-9E34-9F2CF374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Trees and Implementation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CB048F-21B1-464C-A429-BE313DA6E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Alternative splitting criteria scoring metrics</a:t>
                </a:r>
              </a:p>
              <a:p>
                <a:pPr lvl="1"/>
                <a:r>
                  <a:rPr lang="en-US" altLang="zh-TW" dirty="0"/>
                  <a:t>Gini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Entropy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Classification error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Experimental results suggest using Gini impurity as an intermediate measures</a:t>
                </a: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CB048F-21B1-464C-A429-BE313DA6E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2" t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21F4AA-EA92-434C-87CB-54DC72AC25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623F27-D9FE-4862-8A6A-B63E8EC92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36"/>
          <a:stretch/>
        </p:blipFill>
        <p:spPr>
          <a:xfrm>
            <a:off x="4895751" y="1484784"/>
            <a:ext cx="4248249" cy="23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45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703917-85E9-4B86-B1A7-08577DD3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0EC348-1BA9-4B1C-A1E9-E7CEDAE2C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Straight forward interpretation, easily visualized.</a:t>
            </a:r>
          </a:p>
          <a:p>
            <a:endParaRPr lang="en-US" altLang="zh-TW" dirty="0"/>
          </a:p>
          <a:p>
            <a:r>
              <a:rPr lang="en-US" altLang="zh-TW" dirty="0"/>
              <a:t>White-box models by clearly presenting training and classifying procedure</a:t>
            </a:r>
          </a:p>
          <a:p>
            <a:endParaRPr lang="en-US" altLang="zh-TW" dirty="0"/>
          </a:p>
          <a:p>
            <a:r>
              <a:rPr lang="en-US" altLang="zh-TW" dirty="0"/>
              <a:t>Require less data preparation and are more sensitive to outlier.</a:t>
            </a:r>
          </a:p>
          <a:p>
            <a:endParaRPr lang="en-US" altLang="zh-TW" dirty="0"/>
          </a:p>
          <a:p>
            <a:r>
              <a:rPr lang="en-US" altLang="zh-TW" dirty="0"/>
              <a:t>Prediction is fast for balanced tree class.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966819-1221-4CF4-8881-B78E2821D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9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1DA43-F0DA-486D-A44B-E64260CC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15900"/>
            <a:ext cx="8353425" cy="439738"/>
          </a:xfrm>
        </p:spPr>
        <p:txBody>
          <a:bodyPr/>
          <a:lstStyle/>
          <a:p>
            <a:pPr lvl="1"/>
            <a:r>
              <a:rPr lang="en-US" altLang="zh-TW" dirty="0"/>
              <a:t>Overfitting and Inaccuracy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0F279B-A148-46BF-9246-0259643F0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Decision tree have a strong tendency to overfit due to the strong informative</a:t>
            </a:r>
            <a:r>
              <a:rPr lang="zh-TW" altLang="en-US" dirty="0"/>
              <a:t> </a:t>
            </a:r>
            <a:r>
              <a:rPr lang="en-US" altLang="zh-TW" dirty="0"/>
              <a:t>splitting method.</a:t>
            </a:r>
          </a:p>
          <a:p>
            <a:endParaRPr lang="en-US" altLang="zh-TW" dirty="0"/>
          </a:p>
          <a:p>
            <a:r>
              <a:rPr lang="en-US" altLang="zh-TW" dirty="0"/>
              <a:t>There are few ways to address with this issue</a:t>
            </a:r>
          </a:p>
          <a:p>
            <a:pPr lvl="1"/>
            <a:r>
              <a:rPr lang="en-US" altLang="zh-TW" dirty="0"/>
              <a:t>Tree pruning: eliminates nodes when the node increases variance in contrast to it’s affect on the whole tree.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Dimensionality reduction:  which makes feature to sample ratio better.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Ensemble model: creating </a:t>
            </a:r>
            <a:r>
              <a:rPr lang="en-US" altLang="zh-TW" dirty="0">
                <a:solidFill>
                  <a:srgbClr val="00B050"/>
                </a:solidFill>
              </a:rPr>
              <a:t>random forests  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EB90F3-ACF1-4C2E-8028-33A9462A95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425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Decision Trees</a:t>
            </a:r>
          </a:p>
          <a:p>
            <a:r>
              <a:rPr lang="en-US" altLang="zh-TW" dirty="0"/>
              <a:t>Random Forests </a:t>
            </a:r>
          </a:p>
          <a:p>
            <a:pPr lvl="1"/>
            <a:r>
              <a:rPr lang="en-US" altLang="zh-TW" dirty="0"/>
              <a:t>Bootstrapping</a:t>
            </a:r>
          </a:p>
          <a:p>
            <a:pPr lvl="1"/>
            <a:r>
              <a:rPr lang="en-US" altLang="zh-TW" dirty="0"/>
              <a:t>Bagging– Building Random Forest </a:t>
            </a:r>
          </a:p>
          <a:p>
            <a:pPr lvl="1"/>
            <a:r>
              <a:rPr lang="en-US" altLang="zh-TW" dirty="0"/>
              <a:t>Out-of-Bag testing</a:t>
            </a:r>
          </a:p>
          <a:p>
            <a:pPr lvl="1"/>
            <a:r>
              <a:rPr lang="en-US" altLang="zh-TW" dirty="0"/>
              <a:t>Pros and Cons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Regression Trees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Comparing regression and classification performance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4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8CE2F-FD30-40A5-AD33-322CC74D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60362"/>
            <a:ext cx="8353425" cy="439738"/>
          </a:xfrm>
        </p:spPr>
        <p:txBody>
          <a:bodyPr/>
          <a:lstStyle/>
          <a:p>
            <a:r>
              <a:rPr lang="en-US" altLang="zh-TW" dirty="0"/>
              <a:t>Bootstrapping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C9DB70-C6D3-4B24-948C-5A22906BA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dataset with replacement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859B05-6B6F-4E91-BD99-09AE10F1A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E6FCB6-2618-4A02-9706-BBBD63C3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49" y="2679578"/>
            <a:ext cx="5210902" cy="8764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3A6989-3C2E-442B-B61B-79C0E8F5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545952"/>
            <a:ext cx="6420746" cy="724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866E3E-DC46-44B8-8179-1127BB58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732058"/>
            <a:ext cx="6468378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9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Decision Trees</a:t>
            </a:r>
          </a:p>
          <a:p>
            <a:r>
              <a:rPr lang="en-US" altLang="zh-TW" dirty="0"/>
              <a:t>Random Forests</a:t>
            </a:r>
          </a:p>
          <a:p>
            <a:r>
              <a:rPr lang="en-US" altLang="zh-TW" dirty="0"/>
              <a:t>Regression Trees</a:t>
            </a:r>
          </a:p>
          <a:p>
            <a:r>
              <a:rPr lang="en-US" altLang="zh-TW" dirty="0"/>
              <a:t>Comparing regression and classification performance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352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29905F-DD39-4E82-92D7-AA1575E7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18" y="454024"/>
            <a:ext cx="8353425" cy="439738"/>
          </a:xfrm>
        </p:spPr>
        <p:txBody>
          <a:bodyPr/>
          <a:lstStyle/>
          <a:p>
            <a:r>
              <a:rPr lang="en-US" altLang="zh-TW" dirty="0"/>
              <a:t>Bagging– Building Random Forest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468535-415F-4E8B-820C-DDD50F321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previous examples, we now create bootstrap datasets with replacement.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37BA79-ABFB-414B-BF78-CD89A56D69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23BBC4-75E8-4829-A57C-EE9624F9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2" y="2060848"/>
            <a:ext cx="3863738" cy="36056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188AD8F-DD1D-4BE6-B3A3-457862D45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683" y="2211924"/>
            <a:ext cx="3317725" cy="3166526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7988BB2-175D-4F65-A681-3C57228ED176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936" y="4509120"/>
            <a:ext cx="1224136" cy="7200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46989B7-523C-409C-A2AC-3152BD73E4A4}"/>
              </a:ext>
            </a:extLst>
          </p:cNvPr>
          <p:cNvCxnSpPr>
            <a:cxnSpLocks/>
          </p:cNvCxnSpPr>
          <p:nvPr/>
        </p:nvCxnSpPr>
        <p:spPr bwMode="auto">
          <a:xfrm>
            <a:off x="4217318" y="5229200"/>
            <a:ext cx="114684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69007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5BE36E-45A8-4302-B1C7-466095ED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Bagging– Building Random Forest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EBCDC9-67F0-4CD3-B3E3-19C9FFDA9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decision tree using the bootstrapped dataset, but only selects random subset of variables at each step</a:t>
            </a:r>
          </a:p>
          <a:p>
            <a:pPr lvl="1"/>
            <a:r>
              <a:rPr lang="en-US" altLang="zh-TW" dirty="0"/>
              <a:t>In this case we consider 2 variables at each step out of 4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74ABC-D09B-4C46-AC88-B948753702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3ADC6B-E025-4B63-99C4-FF4793E6C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92" b="28571"/>
          <a:stretch/>
        </p:blipFill>
        <p:spPr>
          <a:xfrm>
            <a:off x="1286929" y="2708920"/>
            <a:ext cx="657014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8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98491-DFEC-4998-9AFF-ED84A855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Bagging– Building Random Forest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0C838-31D3-4F64-AC37-E04C65C63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Then we repeat the bootstrap and select random feature subset to create multiple decision trees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9FDFF7-2DF6-4FAD-B7DC-9CF883BA57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64D35F3-BB9E-432D-9D15-E18C4B17C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36768"/>
            <a:ext cx="5152058" cy="40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18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CD41E-262F-48DC-82DB-211A0E49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Bagging– Building Random Forest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BE20AD-223C-44F8-806A-3983A94D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After creating the random forest for a certain amount, test the dataset with all the decision trees in this random forest</a:t>
            </a:r>
          </a:p>
          <a:p>
            <a:endParaRPr lang="en-US" altLang="zh-TW" dirty="0"/>
          </a:p>
          <a:p>
            <a:r>
              <a:rPr lang="en-US" altLang="zh-TW" dirty="0"/>
              <a:t>Averaging over a set of an individual observations reduces the variance</a:t>
            </a:r>
          </a:p>
          <a:p>
            <a:endParaRPr lang="en-US" altLang="zh-TW" dirty="0"/>
          </a:p>
          <a:p>
            <a:r>
              <a:rPr lang="en-US" altLang="zh-TW" dirty="0"/>
              <a:t>Bagging work extremely well with overcomplicated and overfitted models and ensemble model statistically shown that it is good with lowering the variance of a low bias high variance model.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362B40-9E84-4225-9F2A-56A53BABCF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62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00C0F-83F4-4A0B-A541-A7319C0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Out-of-Bag Testing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4FE697-9B78-4FFF-B814-470D5835B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Random forest creates a convenience of a built-in cross validation due to choosing random subsets of features as splitting classifier.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Consider bootstrap sample has same size n as original sample, each observation has same probability 1/n. The probability of not entering bootstrap sample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b="0" dirty="0"/>
                  <a:t> </a:t>
                </a:r>
                <a:r>
                  <a:rPr lang="en-US" altLang="zh-TW" dirty="0"/>
                  <a:t>Which converges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rapidly.</a:t>
                </a:r>
              </a:p>
              <a:p>
                <a:endParaRPr lang="en-US" altLang="zh-TW" dirty="0"/>
              </a:p>
              <a:p>
                <a:r>
                  <a:rPr lang="en-US" altLang="zh-TW" b="0" dirty="0"/>
                  <a:t>The remainder (about 1/3) is called out-of-bag observations</a:t>
                </a:r>
              </a:p>
              <a:p>
                <a:endParaRPr lang="en-US" altLang="zh-TW" b="0" dirty="0"/>
              </a:p>
              <a:p>
                <a:pPr marL="914400" lvl="2" indent="0">
                  <a:buNone/>
                </a:pPr>
                <a:r>
                  <a:rPr lang="en-US" altLang="zh-TW" dirty="0"/>
                  <a:t>.</a:t>
                </a:r>
              </a:p>
              <a:p>
                <a:pPr marL="914400" lvl="2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4FE697-9B78-4FFF-B814-470D5835B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2" t="-812" r="-1241" b="-67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EF8DB3-7AD8-4B66-947E-FBDAC217D6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431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4A336-7F79-4010-BCA4-97682FB1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Out-of-Bag Testing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20C2B8-25EB-4B45-852A-C066C8FEE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more complex approach, we can compare the out-of-bag error for a random forest between different sizes of random subspaces of features</a:t>
            </a:r>
          </a:p>
          <a:p>
            <a:pPr lvl="1"/>
            <a:r>
              <a:rPr lang="en-US" altLang="zh-TW" dirty="0"/>
              <a:t>The previous example uses 2 from the 4 variables. 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We need to avoid lookahead bias caused by out-of-order OOB observation which is likely to happen in time series data if we don’t handle it carefully.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881971-ED05-4F66-A656-80067AC89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734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49C255-F0EC-48E0-9C1A-4639F791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452272"/>
            <a:ext cx="8353425" cy="439738"/>
          </a:xfrm>
        </p:spPr>
        <p:txBody>
          <a:bodyPr/>
          <a:lstStyle/>
          <a:p>
            <a:r>
              <a:rPr lang="en-US" altLang="zh-TW" dirty="0"/>
              <a:t>Pros and Cons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FA0F0B-B9C7-44E8-9C84-406C33D8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Advantages</a:t>
            </a:r>
          </a:p>
          <a:p>
            <a:endParaRPr lang="en-US" altLang="zh-TW" dirty="0"/>
          </a:p>
          <a:p>
            <a:pPr lvl="1"/>
            <a:r>
              <a:rPr lang="en-US" altLang="zh-TW" dirty="0"/>
              <a:t>Properly used, random forest can outperform any other model.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Provides a reliable feature importance estimation.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Offer efficient estimations of the test error without incurring the cost of repeated model training associated with cross-validation.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54CD14-6A2A-47C0-A699-A8B575A3C1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06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E84495-EDCD-42ED-9D72-A98EBB62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Pros and Cons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E05915-672F-435A-A180-34DCF2DD4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Disadvantages</a:t>
            </a:r>
          </a:p>
          <a:p>
            <a:endParaRPr lang="en-US" altLang="zh-TW" dirty="0"/>
          </a:p>
          <a:p>
            <a:pPr lvl="1"/>
            <a:r>
              <a:rPr lang="en-US" altLang="zh-TW" dirty="0"/>
              <a:t>Ensemble model is inherently less interpretable than individual tree.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Training a large number of deep depth tree have high computational cost and memory.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Predictions are </a:t>
            </a:r>
            <a:r>
              <a:rPr lang="en-US" altLang="zh-TW" dirty="0">
                <a:solidFill>
                  <a:srgbClr val="FF0000"/>
                </a:solidFill>
              </a:rPr>
              <a:t>slower in general</a:t>
            </a:r>
            <a:r>
              <a:rPr lang="en-US" altLang="zh-TW" dirty="0"/>
              <a:t>, creates challenges for low latency especially in high frequency trading.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383ED-85C7-4B4C-80CE-07D0F4009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816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Decision Trees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Random Forests</a:t>
            </a:r>
          </a:p>
          <a:p>
            <a:r>
              <a:rPr lang="en-US" altLang="zh-TW" dirty="0"/>
              <a:t>Regression Trees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Comparing regression and classification performance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55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F7A94-76EC-4E4A-8C2C-BE77F399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Trees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C456B3-585A-4035-8459-ABDFE509C4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8D235A-9B11-40D8-84DA-7E913C319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the data follows the representation, then a simple OLS can be performed by calculating the loss.</a:t>
            </a:r>
          </a:p>
          <a:p>
            <a:endParaRPr lang="en-US" altLang="zh-TW" dirty="0"/>
          </a:p>
          <a:p>
            <a:r>
              <a:rPr lang="en-US" altLang="zh-TW" dirty="0"/>
              <a:t>Take drug dosage to predict drug effectiveness.</a:t>
            </a:r>
            <a:endParaRPr lang="zh-TW" altLang="en-US" dirty="0"/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1ED9FAF8-1298-4FAB-8BB1-DDD90F01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9752" y="2996952"/>
            <a:ext cx="3600400" cy="266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33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Decision Trees</a:t>
            </a:r>
          </a:p>
          <a:p>
            <a:pPr lvl="1"/>
            <a:r>
              <a:rPr lang="en-US" altLang="zh-TW" dirty="0"/>
              <a:t>Main concepts</a:t>
            </a:r>
          </a:p>
          <a:p>
            <a:pPr lvl="1"/>
            <a:r>
              <a:rPr lang="en-US" altLang="zh-TW" dirty="0"/>
              <a:t>Classification Trees and Implementation</a:t>
            </a:r>
          </a:p>
          <a:p>
            <a:pPr lvl="1"/>
            <a:r>
              <a:rPr lang="en-US" altLang="zh-TW" dirty="0"/>
              <a:t>Advantages</a:t>
            </a:r>
          </a:p>
          <a:p>
            <a:pPr lvl="1"/>
            <a:r>
              <a:rPr lang="en-US" altLang="zh-TW" dirty="0"/>
              <a:t>Overfitting and Inaccuracy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Regression Tree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Comparing regression and classification performance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883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E16C0-D8F3-4C85-A108-33099274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Trees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E1BFA3-8E32-47E2-AEA6-2A7FB1650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B0159B5-02FE-4221-8EC1-AA6B152DF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Real case data, where there is no significant linear relationship between features and label</a:t>
            </a:r>
          </a:p>
          <a:p>
            <a:endParaRPr lang="zh-TW" altLang="en-US" dirty="0"/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2E00BFE2-1970-4B56-9978-6D023313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63688" y="2060848"/>
            <a:ext cx="5328592" cy="33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321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44F07-5366-440F-9974-85797E18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Trees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02AAF5-34DF-4A31-A642-CC7867EC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From previous graph, we can label the data into 4 main clusters.</a:t>
            </a:r>
          </a:p>
          <a:p>
            <a:pPr lvl="1"/>
            <a:r>
              <a:rPr lang="en-US" altLang="zh-TW" dirty="0"/>
              <a:t>Low dosages that are not effective.</a:t>
            </a:r>
          </a:p>
          <a:p>
            <a:pPr lvl="1"/>
            <a:r>
              <a:rPr lang="en-US" altLang="zh-TW" dirty="0"/>
              <a:t>Moderate dosage that are extremely work really well</a:t>
            </a:r>
          </a:p>
          <a:p>
            <a:pPr lvl="1"/>
            <a:r>
              <a:rPr lang="en-US" altLang="zh-TW" dirty="0"/>
              <a:t>Some higher dosages work about 50% effectiveness</a:t>
            </a:r>
          </a:p>
          <a:p>
            <a:pPr lvl="1"/>
            <a:r>
              <a:rPr lang="en-US" altLang="zh-TW" dirty="0"/>
              <a:t>High dosages are not effective at all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80DE74-F97A-4061-9D94-DA7A102DD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F624DB-8B0D-4F25-B4E6-84DAECCCC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436725"/>
            <a:ext cx="4896544" cy="3713539"/>
          </a:xfrm>
          <a:prstGeom prst="rect">
            <a:avLst/>
          </a:prstGeom>
        </p:spPr>
      </p:pic>
      <p:sp>
        <p:nvSpPr>
          <p:cNvPr id="6" name="乘號 5">
            <a:extLst>
              <a:ext uri="{FF2B5EF4-FFF2-40B4-BE49-F238E27FC236}">
                <a16:creationId xmlns:a16="http://schemas.microsoft.com/office/drawing/2014/main" id="{455F9CD4-D22E-4B11-81B7-84599B93B2AC}"/>
              </a:ext>
            </a:extLst>
          </p:cNvPr>
          <p:cNvSpPr/>
          <p:nvPr/>
        </p:nvSpPr>
        <p:spPr bwMode="auto">
          <a:xfrm>
            <a:off x="4449686" y="4569301"/>
            <a:ext cx="288032" cy="360040"/>
          </a:xfrm>
          <a:prstGeom prst="mathMultiply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乘號 6">
            <a:extLst>
              <a:ext uri="{FF2B5EF4-FFF2-40B4-BE49-F238E27FC236}">
                <a16:creationId xmlns:a16="http://schemas.microsoft.com/office/drawing/2014/main" id="{FA0AD4B2-2CBE-4BE1-9B4F-E54ED4F72472}"/>
              </a:ext>
            </a:extLst>
          </p:cNvPr>
          <p:cNvSpPr/>
          <p:nvPr/>
        </p:nvSpPr>
        <p:spPr bwMode="auto">
          <a:xfrm>
            <a:off x="4412202" y="3322993"/>
            <a:ext cx="288032" cy="360040"/>
          </a:xfrm>
          <a:prstGeom prst="mathMultiply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7897A74-0CF2-469D-B9DA-A7BB38F9D1E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02796" y="4746683"/>
            <a:ext cx="1243008" cy="26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590EFD0-3A8E-4CDB-AE5C-D4DE4A330C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593702" y="4746684"/>
            <a:ext cx="0" cy="9145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3618CA1-C1B9-4DCB-9DF5-5129DBF9B42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26405" y="3534163"/>
            <a:ext cx="1243008" cy="26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0D1DD2F-F618-4338-B101-59C3F674B9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72000" y="3561161"/>
            <a:ext cx="21207" cy="21270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403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B33B2-2B36-49D7-B83D-E541B87A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Trees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7DC803-7E65-4766-A0CC-69C8EE5F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This is when regression tree comes in handy, dealing with data that has no specific linear relationship or multiple outliers.</a:t>
            </a:r>
          </a:p>
          <a:p>
            <a:endParaRPr lang="en-US" altLang="zh-TW" dirty="0"/>
          </a:p>
          <a:p>
            <a:r>
              <a:rPr lang="en-US" altLang="zh-TW" dirty="0"/>
              <a:t>Regression tree is another class of decision tree</a:t>
            </a:r>
          </a:p>
          <a:p>
            <a:endParaRPr lang="en-US" altLang="zh-TW" dirty="0"/>
          </a:p>
          <a:p>
            <a:r>
              <a:rPr lang="en-US" altLang="zh-TW" dirty="0"/>
              <a:t>Each leaf represents a numerical value.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29792D-F959-488A-880E-4B3641544D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951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FD763-9BB2-4445-984B-7D175E24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Trees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6BF137-EF11-4CE8-BEBA-499BF3FA0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People that uses dosage less than 14.5 mg has average drug effectiveness of 4.2% in average.</a:t>
            </a:r>
          </a:p>
          <a:p>
            <a:endParaRPr lang="en-US" altLang="zh-TW" sz="2000" dirty="0"/>
          </a:p>
          <a:p>
            <a:r>
              <a:rPr lang="en-US" altLang="zh-TW" sz="2000" dirty="0"/>
              <a:t>People that uses dosage more than 14.5 and more than 29mg have effectiveness of 2.5% in average.</a:t>
            </a:r>
          </a:p>
          <a:p>
            <a:endParaRPr lang="en-US" altLang="zh-TW" sz="2000" dirty="0"/>
          </a:p>
          <a:p>
            <a:r>
              <a:rPr lang="en-US" altLang="zh-TW" sz="2000" dirty="0"/>
              <a:t>People that uses more than 14.5 mg more than 23.5 mg but less than 29 mg has effectiveness of 100%  in average.</a:t>
            </a:r>
          </a:p>
          <a:p>
            <a:endParaRPr lang="en-US" altLang="zh-TW" sz="2000" dirty="0"/>
          </a:p>
          <a:p>
            <a:r>
              <a:rPr lang="en-US" altLang="zh-TW" sz="2000" dirty="0"/>
              <a:t>Then people who uses in the range of 14.5mg and 23.5mg has effectiveness of 52.8% effectiveness in average.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A4F4F9-B9D8-48D7-B9D4-A87FE58BB6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F0628D-948A-4BEB-BC30-ACFB3561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755323"/>
            <a:ext cx="1728192" cy="12274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DEB7EE-732A-45B4-A2DB-73148E7A2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4926878"/>
            <a:ext cx="1510247" cy="7920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6AF435-EC8F-48A2-947E-CCB43867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653" y="4926878"/>
            <a:ext cx="1325017" cy="9361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B540A3-A2DE-4FCA-B6A1-0C5DB85A8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336" y="4835563"/>
            <a:ext cx="857370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0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8E5E6-7A44-45B8-BAC6-44290A48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Trees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86490B-0DC1-44E3-A4C0-3BC639EFB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is strong about the regression trees lies within that it can uses with data with multiple numerical predictors.</a:t>
            </a:r>
          </a:p>
          <a:p>
            <a:pPr lvl="1"/>
            <a:r>
              <a:rPr lang="en-US" altLang="zh-TW" dirty="0"/>
              <a:t>Such as previous example but with dosage, sex, age, diet habit and more so as predictors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8E197-E197-40FB-B09A-59F1ADF2E7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6530C8-2687-4FCF-9F19-4D8CD7B8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54" y="2821448"/>
            <a:ext cx="4772691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72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F42A6-83CF-4FE0-9B97-82DA2E35F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188912"/>
            <a:ext cx="8353425" cy="439738"/>
          </a:xfrm>
        </p:spPr>
        <p:txBody>
          <a:bodyPr/>
          <a:lstStyle/>
          <a:p>
            <a:r>
              <a:rPr lang="en-US" altLang="zh-TW" dirty="0"/>
              <a:t>Building Regression Trees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71914B-A077-44A4-BFE7-F6504D9E5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 uses observations as splitting threshold</a:t>
            </a:r>
          </a:p>
          <a:p>
            <a:endParaRPr lang="en-US" altLang="zh-TW" dirty="0"/>
          </a:p>
          <a:p>
            <a:r>
              <a:rPr lang="en-US" altLang="zh-TW" dirty="0"/>
              <a:t>Then calculates the residuals for the leaves</a:t>
            </a:r>
          </a:p>
          <a:p>
            <a:endParaRPr lang="en-US" altLang="zh-TW" dirty="0"/>
          </a:p>
          <a:p>
            <a:r>
              <a:rPr lang="en-US" altLang="zh-TW" dirty="0"/>
              <a:t>Then we can calculate the squared residuals for every data point for both partitions.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CC90BE-395E-4AAF-A3AD-28C03083A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5550CB-B6C2-4426-99F4-8BBFAA35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91" y="1951602"/>
            <a:ext cx="6210821" cy="35290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9F02785-7BBB-4349-B7C6-971A5A77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78" y="2641467"/>
            <a:ext cx="4104456" cy="34841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E7FFA5-B0D2-4A86-A283-512DDBDEE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221088"/>
            <a:ext cx="4464496" cy="12595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853C1E-9D03-487B-AB57-4DFC4699C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498402"/>
            <a:ext cx="2276793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0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B7FF1-7F51-41E6-B303-85A0D1FC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Regression Trees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E93E97-65AA-4158-8209-4BECEEF41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Then we can build a table of sum of squared residuals.</a:t>
            </a:r>
          </a:p>
          <a:p>
            <a:endParaRPr lang="en-US" altLang="zh-TW" dirty="0"/>
          </a:p>
          <a:p>
            <a:r>
              <a:rPr lang="en-US" altLang="zh-TW" dirty="0"/>
              <a:t>Proceeds to use different threshold partitions and calculate the residuals similar to the previous approach.</a:t>
            </a:r>
          </a:p>
          <a:p>
            <a:endParaRPr lang="en-US" altLang="zh-TW" dirty="0"/>
          </a:p>
          <a:p>
            <a:r>
              <a:rPr lang="en-US" altLang="zh-TW" dirty="0"/>
              <a:t>Eventually, a table of sum of square residuals to label will be build.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15D98-6FEA-4D76-A0E8-B1F8FEA63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E54919-9012-47DC-9413-7FF10572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667745"/>
            <a:ext cx="3744416" cy="22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06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C5ACE-D329-4857-9A04-C81B4446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Regression Trees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FC756D-688C-4414-874F-BEB8C762B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will keep perform the same routine as classifying trees, where we then walk down to the leaf and calculate the residuals of splitting threshold.</a:t>
            </a:r>
          </a:p>
          <a:p>
            <a:endParaRPr lang="en-US" altLang="zh-TW" dirty="0"/>
          </a:p>
          <a:p>
            <a:r>
              <a:rPr lang="en-US" altLang="zh-TW" dirty="0"/>
              <a:t>Typically, a number of observations to allow for a split is set for a minimum numbers. </a:t>
            </a:r>
          </a:p>
          <a:p>
            <a:pPr lvl="1"/>
            <a:r>
              <a:rPr lang="en-US" altLang="zh-TW" dirty="0"/>
              <a:t>20 is a practical numbers.</a:t>
            </a:r>
          </a:p>
          <a:p>
            <a:endParaRPr lang="en-US" altLang="zh-TW" dirty="0"/>
          </a:p>
          <a:p>
            <a:r>
              <a:rPr lang="en-US" altLang="zh-TW" dirty="0"/>
              <a:t>For multiple predictors, we then recursively uses different predictors to find the minimum residuals, and then uses the predictor to split the data.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089506-71F5-407A-AD2F-9691086417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42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Decision Trees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Random Forests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Regression Trees</a:t>
            </a:r>
          </a:p>
          <a:p>
            <a:r>
              <a:rPr lang="en-US" altLang="zh-TW" dirty="0"/>
              <a:t>Comparing regression and classification performance </a:t>
            </a:r>
          </a:p>
          <a:p>
            <a:pPr lvl="1"/>
            <a:r>
              <a:rPr lang="en-US" altLang="zh-TW" dirty="0"/>
              <a:t>Learning Curves to Training Depths</a:t>
            </a:r>
          </a:p>
          <a:p>
            <a:pPr lvl="1"/>
            <a:r>
              <a:rPr lang="en-US" altLang="zh-TW" dirty="0"/>
              <a:t>Diagnosing Training Set Size with Learning Curves</a:t>
            </a:r>
          </a:p>
          <a:p>
            <a:pPr lvl="1"/>
            <a:r>
              <a:rPr lang="en-US" altLang="zh-TW" dirty="0"/>
              <a:t>Gaining Insight from Feature Importance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13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547A3-4598-451B-A927-4C7647AB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TW" dirty="0"/>
              <a:t>Learning Curves to Training Depths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C07E0-1528-47BB-8AFB-A38E95DA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/>
              <a:t>The regression tree test suggest that the maximum depth of 6 is the best for performance.</a:t>
            </a:r>
          </a:p>
          <a:p>
            <a:endParaRPr lang="en-US" altLang="zh-TW" sz="1800" dirty="0"/>
          </a:p>
          <a:p>
            <a:r>
              <a:rPr lang="en-US" altLang="zh-TW" sz="1800" dirty="0"/>
              <a:t>The classification tree has the best performance at depth of 12,  but similar score can be achieved by depth of 3 or 7, thus we will choose the latter two in avoid of overfitting and complexity.</a:t>
            </a: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383503-E882-4A54-B781-A67AA9A7B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2DF779-3C2C-40C7-B347-8FD5C0AD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96952"/>
            <a:ext cx="7936736" cy="29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12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AC90B-3734-43B7-A096-D6259AF6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concepts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050D36-4BDF-456D-B531-3030D8DA6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Decision trees learn and sequentially apply a set of rules that split data points into subsets, then make prediction for each subset.</a:t>
            </a:r>
          </a:p>
          <a:p>
            <a:endParaRPr lang="en-US" altLang="zh-TW" dirty="0"/>
          </a:p>
          <a:p>
            <a:r>
              <a:rPr lang="en-US" altLang="zh-TW" dirty="0"/>
              <a:t>Splitting node and predict by </a:t>
            </a:r>
            <a:r>
              <a:rPr lang="en-US" altLang="zh-TW" dirty="0">
                <a:solidFill>
                  <a:srgbClr val="00B050"/>
                </a:solidFill>
              </a:rPr>
              <a:t>greedy algorithm</a:t>
            </a:r>
            <a:r>
              <a:rPr lang="en-US" altLang="zh-TW" dirty="0"/>
              <a:t>, which makes the largest impact to the current situation or optimizes the current status.</a:t>
            </a:r>
          </a:p>
          <a:p>
            <a:pPr lvl="1"/>
            <a:r>
              <a:rPr lang="en-US" altLang="zh-TW" dirty="0"/>
              <a:t>Gini impurity,  Entropy, Classification error.</a:t>
            </a:r>
          </a:p>
          <a:p>
            <a:endParaRPr lang="en-US" altLang="zh-TW" dirty="0"/>
          </a:p>
          <a:p>
            <a:r>
              <a:rPr lang="en-US" altLang="zh-TW" dirty="0"/>
              <a:t>Can deal with non-numerical data more easily by encoding them without further or more complex preprocessing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3D3C1D-4801-4AB0-9E6B-52D344A629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866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92B718-BB38-4AF8-ADB3-90A9D1C7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360362"/>
            <a:ext cx="8353425" cy="439738"/>
          </a:xfrm>
        </p:spPr>
        <p:txBody>
          <a:bodyPr/>
          <a:lstStyle/>
          <a:p>
            <a:r>
              <a:rPr lang="en-US" altLang="zh-TW" sz="2400" dirty="0"/>
              <a:t>Diagnosing Training Set Size with Learning Curves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C03A0-F597-47EA-A0C0-B6334D150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purpose of the learning curve is to find out whether how much the validation score exhibits significant improvement.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curves suggests that increasing test size increases the performance especially for the regression tree.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B897E6-C207-4B7B-B359-B73E97C52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212ED1-C1A4-44C1-B62F-BEC40B5ED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87" t="5939" r="6251"/>
          <a:stretch/>
        </p:blipFill>
        <p:spPr>
          <a:xfrm>
            <a:off x="899592" y="2060848"/>
            <a:ext cx="6336332" cy="23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06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F3CAC-44B3-401D-AE72-E789F85A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60362"/>
            <a:ext cx="8353425" cy="439738"/>
          </a:xfrm>
        </p:spPr>
        <p:txBody>
          <a:bodyPr/>
          <a:lstStyle/>
          <a:p>
            <a:r>
              <a:rPr lang="en-US" altLang="zh-TW" dirty="0"/>
              <a:t>Gaining Insight From Feature Importance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1D4EB8-88B2-4D9B-A6B7-AEDB5691B5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2BBC4B-255A-4508-A0CC-1BEF3675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892"/>
            <a:ext cx="7440194" cy="2880320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D575081-5F33-49F1-B7DB-3C885C69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Features importance captures how much the splits produced by each feature help optimize the model’s metric used to evaluate the split quality</a:t>
            </a:r>
          </a:p>
          <a:p>
            <a:endParaRPr lang="en-US" altLang="zh-TW" sz="2000" dirty="0"/>
          </a:p>
          <a:p>
            <a:r>
              <a:rPr lang="en-US" altLang="zh-TW" sz="2000" dirty="0"/>
              <a:t>Features used earlier in the tree are typically considered of higher importance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695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altLang="zh-TW" sz="1600" dirty="0"/>
          </a:p>
          <a:p>
            <a:pPr marL="457200" indent="-457200">
              <a:buAutoNum type="arabicPeriod"/>
            </a:pPr>
            <a:r>
              <a:rPr lang="en-US" altLang="zh-TW" sz="1600" dirty="0"/>
              <a:t>Sebastian </a:t>
            </a:r>
            <a:r>
              <a:rPr lang="en-US" altLang="zh-TW" sz="1600" dirty="0" err="1"/>
              <a:t>Raschka</a:t>
            </a:r>
            <a:r>
              <a:rPr lang="en-US" altLang="zh-TW" sz="1600" dirty="0"/>
              <a:t> &amp; Vahid </a:t>
            </a:r>
            <a:r>
              <a:rPr lang="en-US" altLang="zh-TW" sz="1600" dirty="0" err="1"/>
              <a:t>Mirjalili</a:t>
            </a:r>
            <a:r>
              <a:rPr lang="en-US" altLang="zh-TW" sz="1600" dirty="0"/>
              <a:t> (2019) Python Machine Learning 3</a:t>
            </a:r>
            <a:r>
              <a:rPr lang="en-US" altLang="zh-TW" sz="1600" baseline="30000" dirty="0"/>
              <a:t>rd</a:t>
            </a:r>
            <a:r>
              <a:rPr lang="en-US" altLang="zh-TW" sz="1600" dirty="0"/>
              <a:t> edition, </a:t>
            </a:r>
            <a:r>
              <a:rPr lang="en-US" altLang="zh-TW" sz="1600" dirty="0" err="1"/>
              <a:t>Packt</a:t>
            </a:r>
            <a:r>
              <a:rPr lang="en-US" altLang="zh-TW" sz="1600" dirty="0"/>
              <a:t> Publishing</a:t>
            </a:r>
          </a:p>
          <a:p>
            <a:pPr marL="457200" indent="-457200">
              <a:buAutoNum type="arabicPeriod"/>
            </a:pPr>
            <a:endParaRPr lang="en-US" altLang="zh-TW" sz="1600" dirty="0"/>
          </a:p>
          <a:p>
            <a:pPr marL="457200" indent="-457200">
              <a:buAutoNum type="arabicPeriod"/>
            </a:pPr>
            <a:endParaRPr lang="en-US" altLang="zh-TW" sz="1600" dirty="0"/>
          </a:p>
          <a:p>
            <a:pPr marL="457200" indent="-457200">
              <a:buAutoNum type="arabicPeriod"/>
            </a:pPr>
            <a:r>
              <a:rPr lang="en-US" altLang="zh-TW" sz="1600" dirty="0" err="1"/>
              <a:t>StatQuest</a:t>
            </a:r>
            <a:r>
              <a:rPr lang="en-US" altLang="zh-TW" sz="1600" dirty="0"/>
              <a:t> with Josh </a:t>
            </a:r>
            <a:r>
              <a:rPr lang="en-US" altLang="zh-TW" sz="1600" dirty="0" err="1"/>
              <a:t>Starmer</a:t>
            </a:r>
            <a:r>
              <a:rPr lang="en-US" altLang="zh-TW" sz="1600" dirty="0"/>
              <a:t> (2019, Aug, 20</a:t>
            </a:r>
            <a:r>
              <a:rPr lang="en-US" altLang="zh-TW" sz="1600" baseline="30000" dirty="0"/>
              <a:t>th</a:t>
            </a:r>
            <a:r>
              <a:rPr lang="en-US" altLang="zh-TW" sz="1600" dirty="0"/>
              <a:t>) Regression Trees, Clearly Explained [video] </a:t>
            </a:r>
            <a:r>
              <a:rPr lang="en-US" altLang="zh-TW" sz="1600" dirty="0" err="1"/>
              <a:t>youtube</a:t>
            </a:r>
            <a:r>
              <a:rPr lang="en-US" altLang="zh-TW" sz="1600" dirty="0"/>
              <a:t>.</a:t>
            </a:r>
          </a:p>
          <a:p>
            <a:pPr marL="457200" indent="-457200">
              <a:buAutoNum type="arabicPeriod"/>
            </a:pPr>
            <a:endParaRPr lang="en-US" altLang="zh-TW" sz="1600" dirty="0"/>
          </a:p>
          <a:p>
            <a:pPr marL="457200" indent="-457200">
              <a:buFont typeface="Wingdings" pitchFamily="2" charset="2"/>
              <a:buAutoNum type="arabicPeriod"/>
            </a:pPr>
            <a:endParaRPr lang="en-US" altLang="zh-TW" sz="1600" dirty="0"/>
          </a:p>
          <a:p>
            <a:pPr marL="457200" indent="-457200">
              <a:buAutoNum type="arabicPeriod"/>
            </a:pPr>
            <a:r>
              <a:rPr lang="en-US" altLang="zh-TW" sz="1600" dirty="0" err="1"/>
              <a:t>StatQuest</a:t>
            </a:r>
            <a:r>
              <a:rPr lang="en-US" altLang="zh-TW" sz="1600" dirty="0"/>
              <a:t> with Josh </a:t>
            </a:r>
            <a:r>
              <a:rPr lang="en-US" altLang="zh-TW" sz="1600" dirty="0" err="1"/>
              <a:t>Starmer</a:t>
            </a:r>
            <a:r>
              <a:rPr lang="en-US" altLang="zh-TW" sz="1600" dirty="0"/>
              <a:t> (2021, Jul, 6</a:t>
            </a:r>
            <a:r>
              <a:rPr lang="en-US" altLang="zh-TW" sz="1600" baseline="30000" dirty="0"/>
              <a:t>th</a:t>
            </a:r>
            <a:r>
              <a:rPr lang="en-US" altLang="zh-TW" sz="1600" dirty="0"/>
              <a:t>) Bootstrapping Main Ideas [video] </a:t>
            </a:r>
            <a:r>
              <a:rPr lang="en-US" altLang="zh-TW" sz="1600" dirty="0" err="1"/>
              <a:t>youtube</a:t>
            </a:r>
            <a:r>
              <a:rPr lang="en-US" altLang="zh-TW" sz="1600" dirty="0"/>
              <a:t>.</a:t>
            </a:r>
          </a:p>
          <a:p>
            <a:pPr marL="457200" indent="-457200">
              <a:buAutoNum type="arabicPeriod"/>
            </a:pPr>
            <a:endParaRPr lang="en-US" altLang="zh-TW" sz="1600" dirty="0"/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altLang="zh-TW" sz="1600" dirty="0" err="1"/>
              <a:t>StatQuest</a:t>
            </a:r>
            <a:r>
              <a:rPr lang="en-US" altLang="zh-TW" sz="1600" dirty="0"/>
              <a:t> with Josh </a:t>
            </a:r>
            <a:r>
              <a:rPr lang="en-US" altLang="zh-TW" sz="1600" dirty="0" err="1"/>
              <a:t>Starmer</a:t>
            </a:r>
            <a:r>
              <a:rPr lang="en-US" altLang="zh-TW" sz="1600" dirty="0"/>
              <a:t> (2018, Jan, 23</a:t>
            </a:r>
            <a:r>
              <a:rPr lang="en-US" altLang="zh-TW" sz="1600" baseline="30000" dirty="0"/>
              <a:t>rd</a:t>
            </a:r>
            <a:r>
              <a:rPr lang="en-US" altLang="zh-TW" sz="1600" dirty="0"/>
              <a:t>) </a:t>
            </a:r>
            <a:r>
              <a:rPr lang="en-US" altLang="zh-TW" sz="1600" dirty="0" err="1"/>
              <a:t>StatQuest</a:t>
            </a:r>
            <a:r>
              <a:rPr lang="en-US" altLang="zh-TW" sz="1600" dirty="0"/>
              <a:t>: Decision Trees[video] </a:t>
            </a:r>
            <a:r>
              <a:rPr lang="en-US" altLang="zh-TW" sz="1600" dirty="0" err="1"/>
              <a:t>youtube</a:t>
            </a:r>
            <a:r>
              <a:rPr lang="en-US" altLang="zh-TW" sz="1600" dirty="0"/>
              <a:t>.</a:t>
            </a:r>
          </a:p>
          <a:p>
            <a:pPr marL="457200" indent="-457200">
              <a:buFont typeface="Wingdings" pitchFamily="2" charset="2"/>
              <a:buAutoNum type="arabicPeriod"/>
            </a:pPr>
            <a:endParaRPr lang="en-US" altLang="zh-TW" sz="1600" dirty="0"/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altLang="zh-TW" sz="1600" dirty="0" err="1"/>
              <a:t>StatQuest</a:t>
            </a:r>
            <a:r>
              <a:rPr lang="en-US" altLang="zh-TW" sz="1600" dirty="0"/>
              <a:t> with Josh </a:t>
            </a:r>
            <a:r>
              <a:rPr lang="en-US" altLang="zh-TW" sz="1600" dirty="0" err="1"/>
              <a:t>Starmer</a:t>
            </a:r>
            <a:r>
              <a:rPr lang="en-US" altLang="zh-TW" sz="1600" dirty="0"/>
              <a:t> (2018,Feb, 5</a:t>
            </a:r>
            <a:r>
              <a:rPr lang="en-US" altLang="zh-TW" sz="1600" baseline="30000" dirty="0"/>
              <a:t>th</a:t>
            </a:r>
            <a:r>
              <a:rPr lang="en-US" altLang="zh-TW" sz="1600" dirty="0"/>
              <a:t>) </a:t>
            </a:r>
            <a:r>
              <a:rPr lang="en-US" altLang="zh-TW" sz="1600" dirty="0" err="1"/>
              <a:t>StatQuest</a:t>
            </a:r>
            <a:r>
              <a:rPr lang="en-US" altLang="zh-TW" sz="1600" dirty="0"/>
              <a:t>: Random Forests Part 1 - Building, Using and Evaluating [video] </a:t>
            </a:r>
            <a:r>
              <a:rPr lang="en-US" altLang="zh-TW" sz="1600" dirty="0" err="1"/>
              <a:t>youtube</a:t>
            </a:r>
            <a:r>
              <a:rPr lang="en-US" altLang="zh-TW" sz="1600" dirty="0"/>
              <a:t>.</a:t>
            </a:r>
          </a:p>
          <a:p>
            <a:pPr marL="0" indent="0">
              <a:buNone/>
            </a:pPr>
            <a:r>
              <a:rPr lang="en-US" altLang="zh-TW" sz="1600" dirty="0"/>
              <a:t> </a:t>
            </a:r>
          </a:p>
          <a:p>
            <a:pPr marL="457200" indent="-457200">
              <a:buAutoNum type="arabicPeriod"/>
            </a:pPr>
            <a:endParaRPr lang="en-US" altLang="zh-TW" dirty="0"/>
          </a:p>
          <a:p>
            <a:pPr marL="457200" indent="-457200">
              <a:buFont typeface="Wingdings" pitchFamily="2" charset="2"/>
              <a:buAutoNum type="arabicPeriod"/>
            </a:pPr>
            <a:endParaRPr lang="en-US" altLang="zh-TW" dirty="0"/>
          </a:p>
          <a:p>
            <a:pPr marL="457200" indent="-457200"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27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40EA3-795E-42C8-867B-B0962E6A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7346241-248C-4790-A9A2-B793CEC28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93242"/>
            <a:ext cx="8434151" cy="347151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A54D6B-07A6-46F8-B260-6197E1D79D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119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81DD35-7122-4D43-8C27-FB4C5892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360362"/>
            <a:ext cx="8353425" cy="439738"/>
          </a:xfrm>
        </p:spPr>
        <p:txBody>
          <a:bodyPr/>
          <a:lstStyle/>
          <a:p>
            <a:r>
              <a:rPr lang="en-US" altLang="zh-TW" dirty="0"/>
              <a:t>Classification Trees and Implementation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761D7B-13CB-4709-9358-A3AB46037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Learn splitting classification from the data.</a:t>
            </a:r>
          </a:p>
          <a:p>
            <a:endParaRPr lang="en-US" altLang="zh-TW" dirty="0"/>
          </a:p>
          <a:p>
            <a:r>
              <a:rPr lang="en-US" altLang="zh-TW" dirty="0"/>
              <a:t>Mechanism to determine whether splitting the node or not and using what classification to split node.</a:t>
            </a:r>
          </a:p>
          <a:p>
            <a:pPr lvl="1"/>
            <a:r>
              <a:rPr lang="en-US" altLang="zh-TW" dirty="0"/>
              <a:t>Different from linear regression or regression tree, which asks for minimum loss from those methods. We maximizes a specific value for each split or value that a node carries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Gini impurity is often implemented in this case.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11336B-8DE5-4F06-A4AE-AACE527A6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58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F0F187-BF95-4625-9B1B-D705ED05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Trees and Implementation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199E4-E454-4957-BD7D-DDBA25EF8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Starting with a case about how each symptoms predicts whether the test patient has heart disease.	</a:t>
            </a:r>
          </a:p>
          <a:p>
            <a:pPr lvl="1"/>
            <a:r>
              <a:rPr lang="en-US" altLang="zh-TW" dirty="0"/>
              <a:t>In this case, we have 303 patients in total.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E257E7-C561-4D3E-8FAE-910B3DD008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A7A64D-BDD1-4C05-B36E-C560D3ED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276872"/>
            <a:ext cx="3516117" cy="3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4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23661-4B40-408B-9E62-71E708A4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Trees and Implementation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793B56-5D03-4015-B366-8217922D1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E464FABD-1990-486C-908C-DB82F10B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1760" y="980728"/>
            <a:ext cx="3686689" cy="46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884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18778-EBAE-4E50-9340-B48EE8F1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Trees and Implementation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E53114-C951-4EAD-A85E-5DA26CCEE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Gini impurity then comes in handy when deciding which classifier to use to split the node.</a:t>
            </a:r>
          </a:p>
          <a:p>
            <a:pPr lvl="1"/>
            <a:r>
              <a:rPr lang="en-US" altLang="zh-TW" dirty="0"/>
              <a:t>For a binary classifying case like this, the Gini impurity is </a:t>
            </a:r>
          </a:p>
          <a:p>
            <a:pPr lvl="2"/>
            <a:r>
              <a:rPr lang="en-US" altLang="zh-TW" dirty="0"/>
              <a:t>1-(the probability of “yes”)^2 – (the probability of “no”)^2 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99F458-7153-4A13-9888-269097A0A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7CE9E7-FD55-401D-9BD6-98226451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068960"/>
            <a:ext cx="3240732" cy="2268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89B8AD1-3ED2-43AD-997C-7759B18194CB}"/>
                  </a:ext>
                </a:extLst>
              </p:cNvPr>
              <p:cNvSpPr txBox="1"/>
              <p:nvPr/>
            </p:nvSpPr>
            <p:spPr>
              <a:xfrm>
                <a:off x="3563888" y="2545771"/>
                <a:ext cx="4716214" cy="1046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The Gini impurity of the </a:t>
                </a:r>
                <a:r>
                  <a:rPr lang="en-US" altLang="zh-TW" dirty="0">
                    <a:solidFill>
                      <a:srgbClr val="92D050"/>
                    </a:solidFill>
                  </a:rPr>
                  <a:t>left leaf </a:t>
                </a:r>
                <a:r>
                  <a:rPr lang="en-US" altLang="zh-TW" dirty="0"/>
                  <a:t>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105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105+39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105+39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=0.395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89B8AD1-3ED2-43AD-997C-7759B1819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545771"/>
                <a:ext cx="4716214" cy="1046377"/>
              </a:xfrm>
              <a:prstGeom prst="rect">
                <a:avLst/>
              </a:prstGeom>
              <a:blipFill>
                <a:blip r:embed="rId4"/>
                <a:stretch>
                  <a:fillRect l="-1164" t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D30B9A3-36AA-4212-9224-8FA9E9945051}"/>
                  </a:ext>
                </a:extLst>
              </p:cNvPr>
              <p:cNvSpPr txBox="1"/>
              <p:nvPr/>
            </p:nvSpPr>
            <p:spPr>
              <a:xfrm>
                <a:off x="3865714" y="3808048"/>
                <a:ext cx="4716214" cy="1046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The Gini impurity of the </a:t>
                </a:r>
                <a:r>
                  <a:rPr lang="en-US" altLang="zh-TW" dirty="0">
                    <a:solidFill>
                      <a:srgbClr val="92D050"/>
                    </a:solidFill>
                  </a:rPr>
                  <a:t>right leaf </a:t>
                </a:r>
                <a:r>
                  <a:rPr lang="en-US" altLang="zh-TW" dirty="0"/>
                  <a:t>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125+34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125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5+3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=0.336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D30B9A3-36AA-4212-9224-8FA9E994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714" y="3808048"/>
                <a:ext cx="4716214" cy="1046377"/>
              </a:xfrm>
              <a:prstGeom prst="rect">
                <a:avLst/>
              </a:prstGeom>
              <a:blipFill>
                <a:blip r:embed="rId5"/>
                <a:stretch>
                  <a:fillRect l="-1034" t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86BE244-7F18-4C2A-A6DA-BE8705FCD1B3}"/>
                  </a:ext>
                </a:extLst>
              </p:cNvPr>
              <p:cNvSpPr txBox="1"/>
              <p:nvPr/>
            </p:nvSpPr>
            <p:spPr>
              <a:xfrm>
                <a:off x="4004650" y="5118203"/>
                <a:ext cx="4888327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The Gini impurity of the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 root node </a:t>
                </a:r>
                <a:r>
                  <a:rPr lang="en-US" altLang="zh-TW" dirty="0"/>
                  <a:t>is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144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144+159</m:t>
                            </m:r>
                          </m:den>
                        </m:f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×0.395+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144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144+159</m:t>
                            </m:r>
                          </m:den>
                        </m:f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0.336=0.364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86BE244-7F18-4C2A-A6DA-BE8705F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650" y="5118203"/>
                <a:ext cx="4888327" cy="783869"/>
              </a:xfrm>
              <a:prstGeom prst="rect">
                <a:avLst/>
              </a:prstGeom>
              <a:blipFill>
                <a:blip r:embed="rId6"/>
                <a:stretch>
                  <a:fillRect l="-1122" t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A939B9C-0CE5-496F-BCC8-F1CF49633DFC}"/>
              </a:ext>
            </a:extLst>
          </p:cNvPr>
          <p:cNvCxnSpPr>
            <a:stCxn id="10" idx="1"/>
          </p:cNvCxnSpPr>
          <p:nvPr/>
        </p:nvCxnSpPr>
        <p:spPr bwMode="auto">
          <a:xfrm flipH="1" flipV="1">
            <a:off x="2843808" y="3592148"/>
            <a:ext cx="1160842" cy="19179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B32EA54-54ED-4891-83CC-00E2498890A1}"/>
              </a:ext>
            </a:extLst>
          </p:cNvPr>
          <p:cNvCxnSpPr>
            <a:stCxn id="8" idx="1"/>
          </p:cNvCxnSpPr>
          <p:nvPr/>
        </p:nvCxnSpPr>
        <p:spPr bwMode="auto">
          <a:xfrm flipH="1">
            <a:off x="1763688" y="3068960"/>
            <a:ext cx="1800200" cy="17237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010B833-F638-4B26-A0DA-3E97F91196A4}"/>
              </a:ext>
            </a:extLst>
          </p:cNvPr>
          <p:cNvCxnSpPr>
            <a:stCxn id="9" idx="1"/>
          </p:cNvCxnSpPr>
          <p:nvPr/>
        </p:nvCxnSpPr>
        <p:spPr bwMode="auto">
          <a:xfrm flipH="1">
            <a:off x="2992367" y="4331237"/>
            <a:ext cx="873347" cy="6449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5449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>
</file>

<file path=ppt/theme/theme1.xml><?xml version="1.0" encoding="utf-8"?>
<a:theme xmlns:a="http://schemas.openxmlformats.org/drawingml/2006/main" name="ECCLab_v4">
  <a:themeElements>
    <a:clrScheme name="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3060</TotalTime>
  <Words>1786</Words>
  <Application>Microsoft Office PowerPoint</Application>
  <PresentationFormat>如螢幕大小 (4:3)</PresentationFormat>
  <Paragraphs>297</Paragraphs>
  <Slides>42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1" baseType="lpstr">
      <vt:lpstr>Batang</vt:lpstr>
      <vt:lpstr>新細明體</vt:lpstr>
      <vt:lpstr>標楷體</vt:lpstr>
      <vt:lpstr>Arial</vt:lpstr>
      <vt:lpstr>Calibri</vt:lpstr>
      <vt:lpstr>Cambria Math</vt:lpstr>
      <vt:lpstr>Georgia</vt:lpstr>
      <vt:lpstr>Wingdings</vt:lpstr>
      <vt:lpstr>ECCLab_v4</vt:lpstr>
      <vt:lpstr>Decision Trees &amp; Random Forest</vt:lpstr>
      <vt:lpstr>Outline</vt:lpstr>
      <vt:lpstr>Outline</vt:lpstr>
      <vt:lpstr>Main concepts</vt:lpstr>
      <vt:lpstr>PowerPoint 簡報</vt:lpstr>
      <vt:lpstr>Classification Trees and Implementation </vt:lpstr>
      <vt:lpstr>Classification Trees and Implementation</vt:lpstr>
      <vt:lpstr>Classification Trees and Implementation</vt:lpstr>
      <vt:lpstr>Classification Trees and Implementation</vt:lpstr>
      <vt:lpstr>Classification Trees and Implementation</vt:lpstr>
      <vt:lpstr>Classification Trees and Implementation</vt:lpstr>
      <vt:lpstr>Classification Trees and Implementation</vt:lpstr>
      <vt:lpstr>Classification Trees and Implementation</vt:lpstr>
      <vt:lpstr>Classification Trees and Implementation</vt:lpstr>
      <vt:lpstr>Classification Trees and Implementation</vt:lpstr>
      <vt:lpstr>Advantages</vt:lpstr>
      <vt:lpstr>Overfitting and Inaccuracy</vt:lpstr>
      <vt:lpstr>Outline</vt:lpstr>
      <vt:lpstr>Bootstrapping </vt:lpstr>
      <vt:lpstr>Bagging– Building Random Forest </vt:lpstr>
      <vt:lpstr>Bagging– Building Random Forest</vt:lpstr>
      <vt:lpstr>Bagging– Building Random Forest</vt:lpstr>
      <vt:lpstr>Bagging– Building Random Forest</vt:lpstr>
      <vt:lpstr>Out-of-Bag Testing</vt:lpstr>
      <vt:lpstr>Out-of-Bag Testing</vt:lpstr>
      <vt:lpstr>Pros and Cons </vt:lpstr>
      <vt:lpstr>Pros and Cons</vt:lpstr>
      <vt:lpstr>Outline</vt:lpstr>
      <vt:lpstr>Regression Trees</vt:lpstr>
      <vt:lpstr>Regression Trees</vt:lpstr>
      <vt:lpstr>Regression Trees</vt:lpstr>
      <vt:lpstr>Regression Trees</vt:lpstr>
      <vt:lpstr>Regression Trees</vt:lpstr>
      <vt:lpstr>Regression Trees</vt:lpstr>
      <vt:lpstr>Building Regression Trees</vt:lpstr>
      <vt:lpstr>Building Regression Trees</vt:lpstr>
      <vt:lpstr>Building Regression Trees</vt:lpstr>
      <vt:lpstr>Outline</vt:lpstr>
      <vt:lpstr>Learning Curves to Training Depths</vt:lpstr>
      <vt:lpstr>Diagnosing Training Set Size with Learning Curves </vt:lpstr>
      <vt:lpstr>Gaining Insight From Feature Importance </vt:lpstr>
      <vt:lpstr>Reference 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LDPC Decoder With Time-Domain Analog and Digital Mixed-Signal Processing</dc:title>
  <dc:creator>RainRain</dc:creator>
  <cp:lastModifiedBy>asus</cp:lastModifiedBy>
  <cp:revision>415</cp:revision>
  <dcterms:created xsi:type="dcterms:W3CDTF">2014-02-17T13:41:10Z</dcterms:created>
  <dcterms:modified xsi:type="dcterms:W3CDTF">2022-03-18T05:40:05Z</dcterms:modified>
</cp:coreProperties>
</file>